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85" r:id="rId3"/>
    <p:sldId id="259" r:id="rId4"/>
    <p:sldId id="308" r:id="rId5"/>
    <p:sldId id="301" r:id="rId6"/>
    <p:sldId id="286" r:id="rId7"/>
    <p:sldId id="287" r:id="rId8"/>
    <p:sldId id="288" r:id="rId9"/>
    <p:sldId id="289" r:id="rId10"/>
    <p:sldId id="302" r:id="rId11"/>
    <p:sldId id="290" r:id="rId12"/>
    <p:sldId id="292" r:id="rId13"/>
    <p:sldId id="293" r:id="rId14"/>
    <p:sldId id="294" r:id="rId15"/>
    <p:sldId id="296" r:id="rId16"/>
    <p:sldId id="297" r:id="rId17"/>
    <p:sldId id="298" r:id="rId18"/>
    <p:sldId id="299" r:id="rId19"/>
    <p:sldId id="307" r:id="rId20"/>
    <p:sldId id="300" r:id="rId21"/>
    <p:sldId id="306" r:id="rId22"/>
    <p:sldId id="303" r:id="rId23"/>
    <p:sldId id="304" r:id="rId24"/>
    <p:sldId id="305" r:id="rId25"/>
    <p:sldId id="309" r:id="rId26"/>
    <p:sldId id="310" r:id="rId27"/>
    <p:sldId id="311" r:id="rId28"/>
    <p:sldId id="312" r:id="rId29"/>
    <p:sldId id="31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89520" autoAdjust="0"/>
  </p:normalViewPr>
  <p:slideViewPr>
    <p:cSldViewPr>
      <p:cViewPr varScale="1">
        <p:scale>
          <a:sx n="88" d="100"/>
          <a:sy n="88" d="100"/>
        </p:scale>
        <p:origin x="120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9902D-3115-49E8-AD68-277FB457A58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A0412-E676-499B-972D-6505AE452FB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94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://mykolaivskyy-znvk.kl.com.ua/2022/09/12/6601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://mykolaivskyy-znvk.kl.com.ua/2023/04/27/%d0%b4%d0%b5%d0%bd%d1%8c-%d1%86%d0%b8%d0%b2%d1%96%d0%bb%d1%8c%d0%bd%d0%be%d0%b3%d0%be-%d0%b7%d0%b0%d1%85%d0%b8%d1%81%d1%82%d1%83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ykolaivskyy-znvk.kl.com.ua/2023/03/02/%d0%bf%d0%bb%d0%b0%d0%bd%d0%b5%d1%82%d0%b8-%d1%81%d0%be%d0%bd%d1%8f%d1%87%d0%bd%d0%be%d1%97-%d1%81%d0%b8%d1%81%d1%82%d0%b5%d0%bc%d0%b8-%d0%bf%d1%80%d0%b8%d0%ba%d0%bc%d0%b5%d1%82%d0%bd%d0%b8%d0%b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ykolaivskyy-znvk.kl.com.ua/2023/03/01/%d0%b1%d0%b5%d0%b7%d0%bf%d0%b5%d1%87%d0%bd%d0%b5-%d1%85%d0%b0%d1%80%d1%87%d1%83%d0%b2%d0%b0%d0%bd%d0%bd%d1%8f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8215" y="480591"/>
            <a:ext cx="6744683" cy="111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400" b="1" dirty="0">
                <a:latin typeface="Times New Roman" pitchFamily="18" charset="0"/>
                <a:ea typeface="Calibri"/>
                <a:cs typeface="Times New Roman" pitchFamily="18" charset="0"/>
              </a:rPr>
              <a:t>Відділ освіти, культури, </a:t>
            </a:r>
            <a:r>
              <a:rPr lang="uk-UA" sz="1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молоді  </a:t>
            </a:r>
            <a:r>
              <a:rPr lang="uk-UA" sz="1400" b="1" dirty="0">
                <a:latin typeface="Times New Roman" pitchFamily="18" charset="0"/>
                <a:ea typeface="Calibri"/>
                <a:cs typeface="Times New Roman" pitchFamily="18" charset="0"/>
              </a:rPr>
              <a:t>та спорту</a:t>
            </a:r>
            <a:endParaRPr lang="ru-RU" sz="14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Самгородоцької  сільської ради Хмільницького району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Вінницької області</a:t>
            </a:r>
            <a:endParaRPr lang="ru-RU" sz="14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2204864"/>
            <a:ext cx="7210627" cy="1360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 smtClean="0">
                <a:latin typeface="Times New Roman"/>
                <a:ea typeface="Calibri"/>
                <a:cs typeface="Times New Roman"/>
              </a:rPr>
              <a:t>ЗВІТ ДИРЕКТОРА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 algn="ctr"/>
            <a:r>
              <a:rPr lang="uk-UA" sz="1600" b="1" dirty="0" smtClean="0"/>
              <a:t>КОМУНАЛЬНОГО ЗАКЛАДУ «МИКОЛАЇВСЬКА ГІМНАЗІЯ</a:t>
            </a:r>
            <a:br>
              <a:rPr lang="uk-UA" sz="1600" b="1" dirty="0" smtClean="0"/>
            </a:br>
            <a:r>
              <a:rPr lang="uk-UA" sz="1600" b="1" dirty="0" smtClean="0"/>
              <a:t> ІМ. ВАСИЛЯ ЗЕМЛЯКА САМГОРОДОЦЬКОЇ СІЛЬСЬКОЇ РАДИ </a:t>
            </a:r>
            <a:br>
              <a:rPr lang="uk-UA" sz="1600" b="1" dirty="0" smtClean="0"/>
            </a:br>
            <a:r>
              <a:rPr lang="uk-UA" sz="1600" b="1" dirty="0" smtClean="0"/>
              <a:t>ХМІЛЬНИЦЬКОГО РАЙОНУ ВІННИЦЬКОЇ ОБЛАСТІ»</a:t>
            </a:r>
            <a:br>
              <a:rPr lang="uk-UA" sz="1600" b="1" dirty="0" smtClean="0"/>
            </a:br>
            <a:r>
              <a:rPr lang="uk-UA" sz="1600" b="1" dirty="0" smtClean="0"/>
              <a:t>за 2022-2023 </a:t>
            </a:r>
            <a:r>
              <a:rPr lang="uk-UA" sz="1600" b="1" dirty="0" err="1" smtClean="0"/>
              <a:t>н.р</a:t>
            </a:r>
            <a:r>
              <a:rPr lang="uk-UA" sz="16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04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18864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Методичні об'єднання</a:t>
            </a:r>
            <a:endParaRPr lang="en-US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860032" cy="3645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52" y="650305"/>
            <a:ext cx="3975906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67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4471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dirty="0" smtClean="0">
                <a:solidFill>
                  <a:srgbClr val="C00000"/>
                </a:solidFill>
              </a:rPr>
              <a:t>Виховна робота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123728" y="1052736"/>
            <a:ext cx="513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6081A7"/>
                </a:solidFill>
                <a:latin typeface="Merriweather Sans"/>
                <a:hlinkClick r:id="rId2"/>
              </a:rPr>
              <a:t>“</a:t>
            </a:r>
            <a:r>
              <a:rPr lang="uk-UA" sz="2800" dirty="0" err="1">
                <a:solidFill>
                  <a:srgbClr val="6081A7"/>
                </a:solidFill>
                <a:latin typeface="Merriweather Sans"/>
                <a:hlinkClick r:id="rId2"/>
              </a:rPr>
              <a:t>Школка</a:t>
            </a:r>
            <a:r>
              <a:rPr lang="uk-UA" sz="2800" dirty="0">
                <a:solidFill>
                  <a:srgbClr val="6081A7"/>
                </a:solidFill>
                <a:latin typeface="Merriweather Sans"/>
                <a:hlinkClick r:id="rId2"/>
              </a:rPr>
              <a:t>” радо зустрічає діток</a:t>
            </a:r>
            <a:endParaRPr lang="uk-UA" sz="2800" b="0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4254455" cy="3190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54" y="2202295"/>
            <a:ext cx="4257880" cy="319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9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ykolaivskyy-znvk.kl.com.ua/wp-content/uploads/2022/11/313430433_3329330527350332_4051584080093361678_n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3" y="548680"/>
            <a:ext cx="4389512" cy="329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257403" y="233452"/>
            <a:ext cx="2496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294A70"/>
                </a:solidFill>
                <a:latin typeface="Merriweather Sans"/>
              </a:rPr>
              <a:t>”Скажи ”паляниця</a:t>
            </a:r>
            <a:r>
              <a:rPr lang="uk-UA" b="1" dirty="0" smtClean="0">
                <a:solidFill>
                  <a:srgbClr val="294A70"/>
                </a:solidFill>
                <a:latin typeface="Merriweather Sans"/>
              </a:rPr>
              <a:t>!”</a:t>
            </a:r>
            <a:endParaRPr lang="uk-UA" b="1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1028" name="Picture 4" descr="http://mykolaivskyy-znvk.kl.com.ua/wp-content/uploads/2022/11/314887956_3329330207350364_5432100363539719607_n-1152x1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40814"/>
            <a:ext cx="2216359" cy="29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55" y="741283"/>
            <a:ext cx="4389512" cy="3292134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4644008" y="949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294A70"/>
                </a:solidFill>
                <a:latin typeface="Merriweather Sans"/>
              </a:rPr>
              <a:t>”9 листопада День </a:t>
            </a:r>
            <a:r>
              <a:rPr lang="ru-RU" b="1" dirty="0" err="1">
                <a:solidFill>
                  <a:srgbClr val="294A70"/>
                </a:solidFill>
                <a:latin typeface="Merriweather Sans"/>
              </a:rPr>
              <a:t>української</a:t>
            </a:r>
            <a:r>
              <a:rPr lang="ru-RU" b="1" dirty="0">
                <a:solidFill>
                  <a:srgbClr val="294A70"/>
                </a:solidFill>
                <a:latin typeface="Merriweather Sans"/>
              </a:rPr>
              <a:t> </a:t>
            </a:r>
            <a:r>
              <a:rPr lang="ru-RU" b="1" dirty="0" err="1">
                <a:solidFill>
                  <a:srgbClr val="294A70"/>
                </a:solidFill>
                <a:latin typeface="Merriweather Sans"/>
              </a:rPr>
              <a:t>мови</a:t>
            </a:r>
            <a:r>
              <a:rPr lang="ru-RU" b="1" dirty="0">
                <a:solidFill>
                  <a:srgbClr val="294A70"/>
                </a:solidFill>
                <a:latin typeface="Merriweather Sans"/>
              </a:rPr>
              <a:t> та </a:t>
            </a:r>
            <a:r>
              <a:rPr lang="ru-RU" b="1" dirty="0" err="1">
                <a:solidFill>
                  <a:srgbClr val="294A70"/>
                </a:solidFill>
                <a:latin typeface="Merriweather Sans"/>
              </a:rPr>
              <a:t>писемності</a:t>
            </a:r>
            <a:r>
              <a:rPr lang="ru-RU" b="1" dirty="0">
                <a:solidFill>
                  <a:srgbClr val="294A70"/>
                </a:solidFill>
                <a:latin typeface="Merriweather Sans"/>
              </a:rPr>
              <a:t>”</a:t>
            </a:r>
            <a:endParaRPr lang="ru-RU" b="1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29" y="4033417"/>
            <a:ext cx="2112920" cy="28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627784" y="188640"/>
            <a:ext cx="3317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>
                <a:solidFill>
                  <a:srgbClr val="294A70"/>
                </a:solidFill>
                <a:latin typeface="Merriweather Sans"/>
              </a:rPr>
              <a:t>День Гідності та Свободи</a:t>
            </a:r>
            <a:endParaRPr lang="uk-UA" b="1" i="1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01988"/>
            <a:ext cx="4187957" cy="3140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95" y="2996952"/>
            <a:ext cx="4379477" cy="327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619672" y="33265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294A70"/>
                </a:solidFill>
                <a:latin typeface="Merriweather Sans"/>
              </a:rPr>
              <a:t>“</a:t>
            </a:r>
            <a:r>
              <a:rPr lang="ru-RU" b="1" i="1" dirty="0" err="1">
                <a:solidFill>
                  <a:srgbClr val="294A70"/>
                </a:solidFill>
                <a:latin typeface="Merriweather Sans"/>
              </a:rPr>
              <a:t>Збройні</a:t>
            </a:r>
            <a:r>
              <a:rPr lang="ru-RU" b="1" i="1" dirty="0">
                <a:solidFill>
                  <a:srgbClr val="294A70"/>
                </a:solidFill>
                <a:latin typeface="Merriweather Sans"/>
              </a:rPr>
              <a:t> </a:t>
            </a:r>
            <a:r>
              <a:rPr lang="ru-RU" b="1" i="1" dirty="0" err="1">
                <a:solidFill>
                  <a:srgbClr val="294A70"/>
                </a:solidFill>
                <a:latin typeface="Merriweather Sans"/>
              </a:rPr>
              <a:t>сили</a:t>
            </a:r>
            <a:r>
              <a:rPr lang="ru-RU" b="1" i="1" dirty="0">
                <a:solidFill>
                  <a:srgbClr val="294A70"/>
                </a:solidFill>
                <a:latin typeface="Merriweather Sans"/>
              </a:rPr>
              <a:t> </a:t>
            </a:r>
            <a:r>
              <a:rPr lang="ru-RU" b="1" i="1" dirty="0" err="1">
                <a:solidFill>
                  <a:srgbClr val="294A70"/>
                </a:solidFill>
                <a:latin typeface="Merriweather Sans"/>
              </a:rPr>
              <a:t>України</a:t>
            </a:r>
            <a:r>
              <a:rPr lang="ru-RU" b="1" i="1" dirty="0">
                <a:solidFill>
                  <a:srgbClr val="294A70"/>
                </a:solidFill>
                <a:latin typeface="Merriweather Sans"/>
              </a:rPr>
              <a:t> – слава, </a:t>
            </a:r>
            <a:r>
              <a:rPr lang="ru-RU" b="1" i="1" dirty="0" err="1">
                <a:solidFill>
                  <a:srgbClr val="294A70"/>
                </a:solidFill>
                <a:latin typeface="Merriweather Sans"/>
              </a:rPr>
              <a:t>гордість</a:t>
            </a:r>
            <a:r>
              <a:rPr lang="ru-RU" b="1" i="1" dirty="0">
                <a:solidFill>
                  <a:srgbClr val="294A70"/>
                </a:solidFill>
                <a:latin typeface="Merriweather Sans"/>
              </a:rPr>
              <a:t>, </a:t>
            </a:r>
            <a:r>
              <a:rPr lang="ru-RU" b="1" i="1" dirty="0" err="1">
                <a:solidFill>
                  <a:srgbClr val="294A70"/>
                </a:solidFill>
                <a:latin typeface="Merriweather Sans"/>
              </a:rPr>
              <a:t>міць</a:t>
            </a:r>
            <a:r>
              <a:rPr lang="ru-RU" b="1" i="1" dirty="0">
                <a:solidFill>
                  <a:srgbClr val="294A70"/>
                </a:solidFill>
                <a:latin typeface="Merriweather Sans"/>
              </a:rPr>
              <a:t> </a:t>
            </a:r>
            <a:r>
              <a:rPr lang="ru-RU" b="1" i="1" dirty="0" err="1">
                <a:solidFill>
                  <a:srgbClr val="294A70"/>
                </a:solidFill>
                <a:latin typeface="Merriweather Sans"/>
              </a:rPr>
              <a:t>країни</a:t>
            </a:r>
            <a:r>
              <a:rPr lang="ru-RU" b="1" i="1" dirty="0">
                <a:solidFill>
                  <a:srgbClr val="294A70"/>
                </a:solidFill>
                <a:latin typeface="Merriweather Sans"/>
              </a:rPr>
              <a:t>”</a:t>
            </a:r>
            <a:endParaRPr lang="ru-RU" b="1" i="1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6495729" cy="3002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767287"/>
            <a:ext cx="2204779" cy="3068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60066"/>
            <a:ext cx="3214091" cy="30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3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131840" y="260648"/>
            <a:ext cx="2562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294A70"/>
                </a:solidFill>
                <a:latin typeface="Merriweather Sans"/>
              </a:rPr>
              <a:t>“З Україною в серці”</a:t>
            </a:r>
            <a:endParaRPr lang="uk-UA" b="1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47302"/>
            <a:ext cx="3731619" cy="27914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10740"/>
            <a:ext cx="3646814" cy="2727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" y="4149080"/>
            <a:ext cx="3410724" cy="25513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r="-400"/>
          <a:stretch/>
        </p:blipFill>
        <p:spPr>
          <a:xfrm>
            <a:off x="3500656" y="3438728"/>
            <a:ext cx="2482936" cy="2652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0" b="25850"/>
          <a:stretch/>
        </p:blipFill>
        <p:spPr>
          <a:xfrm>
            <a:off x="6051233" y="3689419"/>
            <a:ext cx="3052351" cy="30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3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627784" y="228949"/>
            <a:ext cx="3438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94A70"/>
                </a:solidFill>
                <a:latin typeface="Merriweather Sans"/>
              </a:rPr>
              <a:t>“У </a:t>
            </a:r>
            <a:r>
              <a:rPr lang="ru-RU" dirty="0" err="1">
                <a:solidFill>
                  <a:srgbClr val="294A70"/>
                </a:solidFill>
                <a:latin typeface="Merriweather Sans"/>
              </a:rPr>
              <a:t>Мавки</a:t>
            </a:r>
            <a:r>
              <a:rPr lang="ru-RU" dirty="0">
                <a:solidFill>
                  <a:srgbClr val="294A70"/>
                </a:solidFill>
                <a:latin typeface="Merriweather Sans"/>
              </a:rPr>
              <a:t> </a:t>
            </a:r>
            <a:r>
              <a:rPr lang="ru-RU" dirty="0" err="1">
                <a:solidFill>
                  <a:srgbClr val="294A70"/>
                </a:solidFill>
                <a:latin typeface="Merriweather Sans"/>
              </a:rPr>
              <a:t>гостини</a:t>
            </a:r>
            <a:r>
              <a:rPr lang="ru-RU" dirty="0">
                <a:solidFill>
                  <a:srgbClr val="294A70"/>
                </a:solidFill>
                <a:latin typeface="Merriweather Sans"/>
              </a:rPr>
              <a:t> </a:t>
            </a:r>
            <a:r>
              <a:rPr lang="ru-RU" dirty="0" err="1">
                <a:solidFill>
                  <a:srgbClr val="294A70"/>
                </a:solidFill>
                <a:latin typeface="Merriweather Sans"/>
              </a:rPr>
              <a:t>дарують</a:t>
            </a:r>
            <a:r>
              <a:rPr lang="ru-RU" dirty="0">
                <a:solidFill>
                  <a:srgbClr val="294A70"/>
                </a:solidFill>
                <a:latin typeface="Merriweather Sans"/>
              </a:rPr>
              <a:t> </a:t>
            </a:r>
            <a:r>
              <a:rPr lang="ru-RU" dirty="0" err="1">
                <a:solidFill>
                  <a:srgbClr val="294A70"/>
                </a:solidFill>
                <a:latin typeface="Merriweather Sans"/>
              </a:rPr>
              <a:t>незабутні</a:t>
            </a:r>
            <a:r>
              <a:rPr lang="ru-RU" dirty="0">
                <a:solidFill>
                  <a:srgbClr val="294A70"/>
                </a:solidFill>
                <a:latin typeface="Merriweather Sans"/>
              </a:rPr>
              <a:t> </a:t>
            </a:r>
            <a:r>
              <a:rPr lang="ru-RU" dirty="0" err="1">
                <a:solidFill>
                  <a:srgbClr val="294A70"/>
                </a:solidFill>
                <a:latin typeface="Merriweather Sans"/>
              </a:rPr>
              <a:t>хвилини</a:t>
            </a:r>
            <a:r>
              <a:rPr lang="ru-RU" dirty="0">
                <a:solidFill>
                  <a:srgbClr val="294A70"/>
                </a:solidFill>
                <a:latin typeface="Merriweather Sans"/>
              </a:rPr>
              <a:t>”</a:t>
            </a:r>
            <a:endParaRPr lang="ru-RU" b="0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6" y="924733"/>
            <a:ext cx="3705583" cy="27791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29697"/>
            <a:ext cx="3698964" cy="2774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03920"/>
            <a:ext cx="2341346" cy="31217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03920"/>
            <a:ext cx="237626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6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1520" y="260648"/>
            <a:ext cx="396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94A70"/>
                </a:solidFill>
                <a:latin typeface="Merriweather Sans"/>
              </a:rPr>
              <a:t>День </a:t>
            </a:r>
            <a:r>
              <a:rPr lang="ru-RU" dirty="0" err="1">
                <a:solidFill>
                  <a:srgbClr val="294A70"/>
                </a:solidFill>
                <a:latin typeface="Merriweather Sans"/>
              </a:rPr>
              <a:t>пам’яті</a:t>
            </a:r>
            <a:r>
              <a:rPr lang="ru-RU" dirty="0">
                <a:solidFill>
                  <a:srgbClr val="294A70"/>
                </a:solidFill>
                <a:latin typeface="Merriweather Sans"/>
              </a:rPr>
              <a:t> </a:t>
            </a:r>
            <a:r>
              <a:rPr lang="ru-RU" dirty="0" err="1">
                <a:solidFill>
                  <a:srgbClr val="294A70"/>
                </a:solidFill>
                <a:latin typeface="Merriweather Sans"/>
              </a:rPr>
              <a:t>Героїв</a:t>
            </a:r>
            <a:r>
              <a:rPr lang="ru-RU" dirty="0">
                <a:solidFill>
                  <a:srgbClr val="294A70"/>
                </a:solidFill>
                <a:latin typeface="Merriweather Sans"/>
              </a:rPr>
              <a:t> </a:t>
            </a:r>
            <a:r>
              <a:rPr lang="ru-RU" dirty="0" err="1">
                <a:solidFill>
                  <a:srgbClr val="294A70"/>
                </a:solidFill>
                <a:latin typeface="Merriweather Sans"/>
              </a:rPr>
              <a:t>Небесної</a:t>
            </a:r>
            <a:r>
              <a:rPr lang="ru-RU" dirty="0">
                <a:solidFill>
                  <a:srgbClr val="294A70"/>
                </a:solidFill>
                <a:latin typeface="Merriweather Sans"/>
              </a:rPr>
              <a:t> </a:t>
            </a:r>
            <a:r>
              <a:rPr lang="ru-RU" dirty="0" err="1">
                <a:solidFill>
                  <a:srgbClr val="294A70"/>
                </a:solidFill>
                <a:latin typeface="Merriweather Sans"/>
              </a:rPr>
              <a:t>Сотні</a:t>
            </a:r>
            <a:endParaRPr lang="ru-RU" b="0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" b="14885"/>
          <a:stretch/>
        </p:blipFill>
        <p:spPr>
          <a:xfrm>
            <a:off x="323528" y="658093"/>
            <a:ext cx="3464456" cy="22229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8"/>
          <a:stretch/>
        </p:blipFill>
        <p:spPr>
          <a:xfrm>
            <a:off x="323528" y="2762444"/>
            <a:ext cx="3576012" cy="20874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6497" r="10311" b="10920"/>
          <a:stretch/>
        </p:blipFill>
        <p:spPr>
          <a:xfrm>
            <a:off x="455612" y="4849889"/>
            <a:ext cx="3240361" cy="2008111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5652120" y="257699"/>
            <a:ext cx="1985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94A70"/>
                </a:solidFill>
                <a:latin typeface="Merriweather Sans"/>
              </a:rPr>
              <a:t>День </a:t>
            </a:r>
            <a:r>
              <a:rPr lang="ru-RU" dirty="0" err="1" smtClean="0">
                <a:solidFill>
                  <a:srgbClr val="294A70"/>
                </a:solidFill>
                <a:latin typeface="Merriweather Sans"/>
              </a:rPr>
              <a:t>Вишиванки</a:t>
            </a:r>
            <a:endParaRPr lang="ru-RU" dirty="0">
              <a:solidFill>
                <a:srgbClr val="294A70"/>
              </a:solidFill>
              <a:latin typeface="Merriweather San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45318"/>
            <a:ext cx="4214464" cy="3160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43845"/>
            <a:ext cx="3941467" cy="29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7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449574" y="282930"/>
            <a:ext cx="2211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День Героїв України</a:t>
            </a:r>
            <a:endParaRPr lang="en-US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6" y="188640"/>
            <a:ext cx="3155748" cy="2366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72" y="188639"/>
            <a:ext cx="3129308" cy="2346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11" y="2267342"/>
            <a:ext cx="4177917" cy="2663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" y="4405791"/>
            <a:ext cx="2786596" cy="2089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6105" y="1056587"/>
            <a:ext cx="1979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err="1" smtClean="0"/>
              <a:t>Проєкт</a:t>
            </a:r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b="1" i="1" dirty="0" smtClean="0"/>
              <a:t>«Разом-сила»</a:t>
            </a:r>
            <a:endParaRPr lang="en-US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63" y="3185919"/>
            <a:ext cx="2617268" cy="348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1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979712" y="332656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94A70"/>
                </a:solidFill>
                <a:latin typeface="Merriweather Sans"/>
              </a:rPr>
              <a:t>День благоустрою </a:t>
            </a:r>
            <a:r>
              <a:rPr lang="ru-RU" b="1" dirty="0" err="1">
                <a:solidFill>
                  <a:srgbClr val="294A70"/>
                </a:solidFill>
                <a:latin typeface="Merriweather Sans"/>
              </a:rPr>
              <a:t>території</a:t>
            </a:r>
            <a:r>
              <a:rPr lang="ru-RU" b="1" dirty="0">
                <a:solidFill>
                  <a:srgbClr val="294A70"/>
                </a:solidFill>
                <a:latin typeface="Merriweather Sans"/>
              </a:rPr>
              <a:t> закладу </a:t>
            </a:r>
            <a:r>
              <a:rPr lang="ru-RU" b="1" dirty="0" err="1">
                <a:solidFill>
                  <a:srgbClr val="294A70"/>
                </a:solidFill>
                <a:latin typeface="Merriweather Sans"/>
              </a:rPr>
              <a:t>освіти</a:t>
            </a:r>
            <a:endParaRPr lang="ru-RU" b="1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3874707" cy="29060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33090"/>
            <a:ext cx="4250243" cy="3179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9" y="3742742"/>
            <a:ext cx="3972483" cy="29716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53954"/>
            <a:ext cx="4283215" cy="320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21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42835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dirty="0" smtClean="0">
                <a:solidFill>
                  <a:prstClr val="black"/>
                </a:solidFill>
              </a:rPr>
              <a:t>                                     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4580" y="654744"/>
            <a:ext cx="4013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>
              <a:solidFill>
                <a:prstClr val="black"/>
              </a:solidFill>
            </a:endParaRPr>
          </a:p>
          <a:p>
            <a:r>
              <a:rPr lang="uk-UA" dirty="0" smtClean="0">
                <a:solidFill>
                  <a:prstClr val="black"/>
                </a:solidFill>
              </a:rPr>
              <a:t>           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115616" y="342835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600" b="1" dirty="0" smtClean="0">
                <a:solidFill>
                  <a:prstClr val="black"/>
                </a:solidFill>
              </a:rPr>
              <a:t>КОМУНАЛЬНИЙ ЗАКЛАД </a:t>
            </a:r>
            <a:r>
              <a:rPr lang="uk-UA" sz="1600" b="1" dirty="0">
                <a:solidFill>
                  <a:prstClr val="black"/>
                </a:solidFill>
              </a:rPr>
              <a:t>«МИКОЛАЇВСЬКА ГІМНАЗІЯ</a:t>
            </a:r>
            <a:br>
              <a:rPr lang="uk-UA" sz="1600" b="1" dirty="0">
                <a:solidFill>
                  <a:prstClr val="black"/>
                </a:solidFill>
              </a:rPr>
            </a:br>
            <a:r>
              <a:rPr lang="uk-UA" sz="1600" b="1" dirty="0">
                <a:solidFill>
                  <a:prstClr val="black"/>
                </a:solidFill>
              </a:rPr>
              <a:t> ІМ. ВАСИЛЯ ЗЕМЛЯКА САМГОРОДОЦЬКОЇ СІЛЬСЬКОЇ РАДИ </a:t>
            </a:r>
            <a:br>
              <a:rPr lang="uk-UA" sz="1600" b="1" dirty="0">
                <a:solidFill>
                  <a:prstClr val="black"/>
                </a:solidFill>
              </a:rPr>
            </a:br>
            <a:r>
              <a:rPr lang="uk-UA" sz="1600" b="1" dirty="0">
                <a:solidFill>
                  <a:prstClr val="black"/>
                </a:solidFill>
              </a:rPr>
              <a:t>ХМІЛЬНИЦЬКОГО РАЙОНУ ВІННИЦЬКОЇ ОБЛАСТІ»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01" y="1567208"/>
            <a:ext cx="4412577" cy="33094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2" y="1586153"/>
            <a:ext cx="4217648" cy="33094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31839" y="537321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Рік заснування 1969р.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43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915816" y="188640"/>
            <a:ext cx="2817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6081A7"/>
                </a:solidFill>
                <a:latin typeface="Merriweather Sans"/>
                <a:hlinkClick r:id="rId2"/>
              </a:rPr>
              <a:t>День цивільного захисту</a:t>
            </a:r>
            <a:endParaRPr lang="uk-UA" b="0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0" y="764704"/>
            <a:ext cx="2383858" cy="5157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11" y="2825824"/>
            <a:ext cx="3088708" cy="4118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325" y="557972"/>
            <a:ext cx="5604988" cy="2589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57972"/>
            <a:ext cx="2803463" cy="606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23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4530" y="764704"/>
            <a:ext cx="2880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294A70"/>
                </a:solidFill>
                <a:latin typeface="Merriweather Sans"/>
              </a:rPr>
              <a:t>Благодійний</a:t>
            </a:r>
            <a:r>
              <a:rPr lang="ru-RU" sz="2000" b="1" dirty="0">
                <a:solidFill>
                  <a:srgbClr val="294A70"/>
                </a:solidFill>
                <a:latin typeface="Merriweather Sans"/>
              </a:rPr>
              <a:t> ярмарок «</a:t>
            </a:r>
            <a:r>
              <a:rPr lang="ru-RU" sz="2000" b="1" dirty="0" err="1">
                <a:solidFill>
                  <a:srgbClr val="294A70"/>
                </a:solidFill>
                <a:latin typeface="Merriweather Sans"/>
              </a:rPr>
              <a:t>Миколайчик</a:t>
            </a:r>
            <a:r>
              <a:rPr lang="ru-RU" sz="2000" b="1" dirty="0">
                <a:solidFill>
                  <a:srgbClr val="294A70"/>
                </a:solidFill>
                <a:latin typeface="Merriweather Sans"/>
              </a:rPr>
              <a:t> для </a:t>
            </a:r>
            <a:r>
              <a:rPr lang="ru-RU" sz="2000" b="1" dirty="0" err="1">
                <a:solidFill>
                  <a:srgbClr val="294A70"/>
                </a:solidFill>
                <a:latin typeface="Merriweather Sans"/>
              </a:rPr>
              <a:t>кожної</a:t>
            </a:r>
            <a:r>
              <a:rPr lang="ru-RU" sz="2000" b="1" dirty="0">
                <a:solidFill>
                  <a:srgbClr val="294A70"/>
                </a:solidFill>
                <a:latin typeface="Merriweather Sans"/>
              </a:rPr>
              <a:t> </a:t>
            </a:r>
            <a:r>
              <a:rPr lang="ru-RU" sz="2000" b="1" dirty="0" err="1">
                <a:solidFill>
                  <a:srgbClr val="294A70"/>
                </a:solidFill>
                <a:latin typeface="Merriweather Sans"/>
              </a:rPr>
              <a:t>дитини</a:t>
            </a:r>
            <a:r>
              <a:rPr lang="ru-RU" sz="2000" b="1" dirty="0">
                <a:solidFill>
                  <a:srgbClr val="294A70"/>
                </a:solidFill>
                <a:latin typeface="Merriweather Sans"/>
              </a:rPr>
              <a:t>»</a:t>
            </a:r>
            <a:endParaRPr lang="ru-RU" sz="2000" b="1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17656" y="-430562"/>
            <a:ext cx="2449656" cy="5301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7" y="2132856"/>
            <a:ext cx="3240360" cy="4320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0"/>
          <a:stretch/>
        </p:blipFill>
        <p:spPr>
          <a:xfrm>
            <a:off x="6660232" y="3444870"/>
            <a:ext cx="2272944" cy="33879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4"/>
          <a:stretch/>
        </p:blipFill>
        <p:spPr>
          <a:xfrm>
            <a:off x="4122362" y="3444870"/>
            <a:ext cx="1961805" cy="35197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1840" y="260648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Волонтерська діяльність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84432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987824" y="404664"/>
            <a:ext cx="3248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294A70"/>
                </a:solidFill>
                <a:latin typeface="Merriweather Sans"/>
              </a:rPr>
              <a:t>“Гостинець кожній дитині”</a:t>
            </a:r>
            <a:endParaRPr lang="uk-UA" b="1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158208" y="28529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 smtClean="0">
                <a:latin typeface="Open Sans"/>
              </a:rPr>
              <a:t>Фото </a:t>
            </a:r>
            <a:r>
              <a:rPr lang="uk-UA" dirty="0">
                <a:latin typeface="Open Sans"/>
              </a:rPr>
              <a:t>дітей із смт. </a:t>
            </a:r>
            <a:r>
              <a:rPr lang="uk-UA" dirty="0" err="1">
                <a:latin typeface="Open Sans"/>
              </a:rPr>
              <a:t>Врадіївка</a:t>
            </a:r>
            <a:r>
              <a:rPr lang="uk-UA" dirty="0">
                <a:latin typeface="Open Sans"/>
              </a:rPr>
              <a:t> Миколаївської обл. з отриманими ласощами від КЗ “Миколаївська гімназія ім. Василя </a:t>
            </a:r>
            <a:r>
              <a:rPr lang="uk-UA" dirty="0" smtClean="0">
                <a:latin typeface="Open Sans"/>
              </a:rPr>
              <a:t>Земляка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08858"/>
            <a:ext cx="3312368" cy="58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34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411760" y="260648"/>
            <a:ext cx="4759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294A70"/>
                </a:solidFill>
                <a:latin typeface="Merriweather Sans"/>
              </a:rPr>
              <a:t>5 </a:t>
            </a:r>
            <a:r>
              <a:rPr lang="ru-RU" b="1" i="1" dirty="0" err="1">
                <a:solidFill>
                  <a:srgbClr val="294A70"/>
                </a:solidFill>
                <a:latin typeface="Merriweather Sans"/>
              </a:rPr>
              <a:t>грудня</a:t>
            </a:r>
            <a:r>
              <a:rPr lang="ru-RU" b="1" i="1" dirty="0">
                <a:solidFill>
                  <a:srgbClr val="294A70"/>
                </a:solidFill>
                <a:latin typeface="Merriweather Sans"/>
              </a:rPr>
              <a:t> </a:t>
            </a:r>
            <a:r>
              <a:rPr lang="ru-RU" b="1" i="1" dirty="0" err="1">
                <a:solidFill>
                  <a:srgbClr val="294A70"/>
                </a:solidFill>
                <a:latin typeface="Merriweather Sans"/>
              </a:rPr>
              <a:t>Міжнародний</a:t>
            </a:r>
            <a:r>
              <a:rPr lang="ru-RU" b="1" i="1" dirty="0">
                <a:solidFill>
                  <a:srgbClr val="294A70"/>
                </a:solidFill>
                <a:latin typeface="Merriweather Sans"/>
              </a:rPr>
              <a:t> день волонтера</a:t>
            </a:r>
            <a:endParaRPr lang="ru-RU" b="1" i="1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0" y="697754"/>
            <a:ext cx="3995936" cy="2996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6"/>
          <a:stretch/>
        </p:blipFill>
        <p:spPr>
          <a:xfrm>
            <a:off x="5004048" y="1124744"/>
            <a:ext cx="3807475" cy="39178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699020"/>
            <a:ext cx="2304256" cy="3072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9" y="3695842"/>
            <a:ext cx="2303404" cy="307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0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3528" y="18864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err="1">
                <a:solidFill>
                  <a:srgbClr val="294A70"/>
                </a:solidFill>
                <a:latin typeface="Merriweather Sans"/>
              </a:rPr>
              <a:t>Акція</a:t>
            </a:r>
            <a:r>
              <a:rPr lang="ru-RU" sz="2800" b="1" dirty="0">
                <a:solidFill>
                  <a:srgbClr val="294A70"/>
                </a:solidFill>
                <a:latin typeface="Merriweather Sans"/>
              </a:rPr>
              <a:t> “</a:t>
            </a:r>
            <a:r>
              <a:rPr lang="ru-RU" sz="2800" b="1" dirty="0" err="1">
                <a:solidFill>
                  <a:srgbClr val="294A70"/>
                </a:solidFill>
                <a:latin typeface="Merriweather Sans"/>
              </a:rPr>
              <a:t>Гостинець</a:t>
            </a:r>
            <a:r>
              <a:rPr lang="ru-RU" sz="2800" b="1" dirty="0">
                <a:solidFill>
                  <a:srgbClr val="294A70"/>
                </a:solidFill>
                <a:latin typeface="Merriweather Sans"/>
              </a:rPr>
              <a:t> і </a:t>
            </a:r>
            <a:r>
              <a:rPr lang="ru-RU" sz="2800" b="1" dirty="0" err="1">
                <a:solidFill>
                  <a:srgbClr val="294A70"/>
                </a:solidFill>
                <a:latin typeface="Merriweather Sans"/>
              </a:rPr>
              <a:t>оберіг</a:t>
            </a:r>
            <a:r>
              <a:rPr lang="ru-RU" sz="2800" b="1" dirty="0">
                <a:solidFill>
                  <a:srgbClr val="294A70"/>
                </a:solidFill>
                <a:latin typeface="Merriweather Sans"/>
              </a:rPr>
              <a:t> для </a:t>
            </a:r>
            <a:r>
              <a:rPr lang="ru-RU" sz="2800" b="1" dirty="0" err="1">
                <a:solidFill>
                  <a:srgbClr val="294A70"/>
                </a:solidFill>
                <a:latin typeface="Merriweather Sans"/>
              </a:rPr>
              <a:t>захисника</a:t>
            </a:r>
            <a:r>
              <a:rPr lang="ru-RU" sz="2800" b="1" dirty="0">
                <a:solidFill>
                  <a:srgbClr val="294A70"/>
                </a:solidFill>
                <a:latin typeface="Merriweather Sans"/>
              </a:rPr>
              <a:t> і </a:t>
            </a:r>
            <a:r>
              <a:rPr lang="ru-RU" sz="2800" b="1" dirty="0" err="1">
                <a:solidFill>
                  <a:srgbClr val="294A70"/>
                </a:solidFill>
                <a:latin typeface="Merriweather Sans"/>
              </a:rPr>
              <a:t>захисниці</a:t>
            </a:r>
            <a:r>
              <a:rPr lang="ru-RU" sz="2800" b="1" dirty="0">
                <a:solidFill>
                  <a:srgbClr val="294A70"/>
                </a:solidFill>
                <a:latin typeface="Merriweather Sans"/>
              </a:rPr>
              <a:t> </a:t>
            </a:r>
            <a:r>
              <a:rPr lang="ru-RU" sz="2800" b="1" dirty="0" err="1">
                <a:solidFill>
                  <a:srgbClr val="294A70"/>
                </a:solidFill>
                <a:latin typeface="Merriweather Sans"/>
              </a:rPr>
              <a:t>України</a:t>
            </a:r>
            <a:r>
              <a:rPr lang="ru-RU" sz="2800" b="1" dirty="0">
                <a:solidFill>
                  <a:srgbClr val="294A70"/>
                </a:solidFill>
                <a:latin typeface="Merriweather Sans"/>
              </a:rPr>
              <a:t>”</a:t>
            </a:r>
            <a:endParaRPr lang="ru-RU" sz="2800" b="1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5158"/>
            <a:ext cx="4202443" cy="3143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696225" cy="4941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318" y="3367386"/>
            <a:ext cx="2383859" cy="3178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85" y="3367386"/>
            <a:ext cx="2387494" cy="319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821492" y="188640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294A70"/>
                </a:solidFill>
                <a:latin typeface="Merriweather Sans"/>
              </a:rPr>
              <a:t>День працівників сільського </a:t>
            </a:r>
            <a:r>
              <a:rPr lang="uk-UA" b="1" dirty="0" smtClean="0">
                <a:solidFill>
                  <a:srgbClr val="294A70"/>
                </a:solidFill>
                <a:latin typeface="Merriweather Sans"/>
              </a:rPr>
              <a:t/>
            </a:r>
            <a:br>
              <a:rPr lang="uk-UA" b="1" dirty="0" smtClean="0">
                <a:solidFill>
                  <a:srgbClr val="294A70"/>
                </a:solidFill>
                <a:latin typeface="Merriweather Sans"/>
              </a:rPr>
            </a:br>
            <a:r>
              <a:rPr lang="uk-UA" b="1" dirty="0" smtClean="0">
                <a:solidFill>
                  <a:srgbClr val="294A70"/>
                </a:solidFill>
                <a:latin typeface="Merriweather Sans"/>
              </a:rPr>
              <a:t>господарства</a:t>
            </a:r>
            <a:r>
              <a:rPr lang="uk-UA" b="1" dirty="0">
                <a:solidFill>
                  <a:srgbClr val="294A70"/>
                </a:solidFill>
                <a:latin typeface="Merriweather Sans"/>
              </a:rPr>
              <a:t>.</a:t>
            </a:r>
            <a:endParaRPr lang="uk-UA" b="1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79454"/>
            <a:ext cx="2733768" cy="3645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29000"/>
            <a:ext cx="2409732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96" y="861394"/>
            <a:ext cx="2354420" cy="31392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" y="27721"/>
            <a:ext cx="4090693" cy="306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35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3528" y="18864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err="1" smtClean="0">
                <a:solidFill>
                  <a:srgbClr val="294A70"/>
                </a:solidFill>
                <a:effectLst/>
                <a:latin typeface="Merriweather Sans"/>
              </a:rPr>
              <a:t>Фінансово-господарська</a:t>
            </a:r>
            <a:r>
              <a:rPr lang="ru-RU" sz="2800" b="1" i="0" dirty="0" smtClean="0">
                <a:solidFill>
                  <a:srgbClr val="294A70"/>
                </a:solidFill>
                <a:effectLst/>
                <a:latin typeface="Merriweather Sans"/>
              </a:rPr>
              <a:t> </a:t>
            </a:r>
            <a:r>
              <a:rPr lang="ru-RU" sz="2800" b="1" i="0" dirty="0" err="1" smtClean="0">
                <a:solidFill>
                  <a:srgbClr val="294A70"/>
                </a:solidFill>
                <a:effectLst/>
                <a:latin typeface="Merriweather Sans"/>
              </a:rPr>
              <a:t>діяльність</a:t>
            </a:r>
            <a:endParaRPr lang="ru-RU" sz="2800" b="1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771800" y="687094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94A70"/>
                </a:solidFill>
                <a:latin typeface="Merriweather Sans"/>
              </a:rPr>
              <a:t>Ремонт класних приміщень</a:t>
            </a:r>
            <a:endParaRPr lang="uk-UA" b="1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02529"/>
            <a:ext cx="3528392" cy="2646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8" y="1096366"/>
            <a:ext cx="3558352" cy="2668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3786520"/>
            <a:ext cx="3843787" cy="288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46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57972"/>
            <a:ext cx="3707904" cy="2780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7973"/>
            <a:ext cx="3744416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32" y="3388938"/>
            <a:ext cx="4373896" cy="328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34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" y="1603812"/>
            <a:ext cx="4486373" cy="33647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0220"/>
            <a:ext cx="4464496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74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" y="1327621"/>
            <a:ext cx="4440493" cy="3330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29582"/>
            <a:ext cx="4475990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25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4471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C00000"/>
                </a:solidFill>
              </a:rPr>
              <a:t>Кадрове забезпечення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068960"/>
            <a:ext cx="4386234" cy="3289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52" y="821072"/>
            <a:ext cx="6210300" cy="1181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30" y="2026092"/>
            <a:ext cx="6096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2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755576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err="1" smtClean="0">
                <a:solidFill>
                  <a:srgbClr val="294A70"/>
                </a:solidFill>
                <a:effectLst/>
                <a:latin typeface="Merriweather Sans"/>
              </a:rPr>
              <a:t>Найпростіше</a:t>
            </a:r>
            <a:r>
              <a:rPr lang="ru-RU" b="0" i="0" dirty="0" smtClean="0">
                <a:solidFill>
                  <a:srgbClr val="294A70"/>
                </a:solidFill>
                <a:effectLst/>
                <a:latin typeface="Merriweather Sans"/>
              </a:rPr>
              <a:t> </a:t>
            </a:r>
            <a:r>
              <a:rPr lang="ru-RU" b="0" i="0" dirty="0" err="1" smtClean="0">
                <a:solidFill>
                  <a:srgbClr val="294A70"/>
                </a:solidFill>
                <a:effectLst/>
                <a:latin typeface="Merriweather Sans"/>
              </a:rPr>
              <a:t>укриття</a:t>
            </a:r>
            <a:endParaRPr lang="ru-RU" b="0" i="0" dirty="0">
              <a:solidFill>
                <a:srgbClr val="294A70"/>
              </a:solidFill>
              <a:effectLst/>
              <a:latin typeface="Merriweather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15" y="25922"/>
            <a:ext cx="4647442" cy="3485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554909"/>
            <a:ext cx="2477318" cy="33030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89040"/>
            <a:ext cx="3611893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4497"/>
            <a:ext cx="4000549" cy="300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09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11663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Клас безпеки</a:t>
            </a:r>
            <a:endParaRPr lang="en-US" sz="28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3919977" cy="29399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520195"/>
            <a:ext cx="399593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24339"/>
            <a:ext cx="4283968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40" y="3488663"/>
            <a:ext cx="4330111" cy="324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01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4471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C00000"/>
                </a:solidFill>
              </a:rPr>
              <a:t>Методична робота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9" y="606136"/>
            <a:ext cx="4283215" cy="3204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24944"/>
            <a:ext cx="4728999" cy="35375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8064" y="1052736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hlinkClick r:id="rId4"/>
              </a:rPr>
              <a:t>“Планети Сонячної системи. Прикметник</a:t>
            </a:r>
            <a:r>
              <a:rPr lang="uk-UA" b="1" dirty="0" smtClean="0">
                <a:hlinkClick r:id="rId4"/>
              </a:rPr>
              <a:t>”</a:t>
            </a:r>
            <a:r>
              <a:rPr lang="uk-UA" b="1" dirty="0" smtClean="0"/>
              <a:t>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          </a:t>
            </a:r>
          </a:p>
          <a:p>
            <a:pPr algn="ctr"/>
            <a:r>
              <a:rPr lang="uk-UA" dirty="0" smtClean="0"/>
              <a:t>(Я досліджую світ 4 клас)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5539628" y="240433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Вчитель Родюк І.В.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3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/>
          <a:stretch/>
        </p:blipFill>
        <p:spPr>
          <a:xfrm>
            <a:off x="107504" y="116632"/>
            <a:ext cx="5112568" cy="33396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96952"/>
            <a:ext cx="4902193" cy="3667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9562" y="764704"/>
            <a:ext cx="3380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   </a:t>
            </a:r>
            <a:r>
              <a:rPr lang="uk-UA" b="1" dirty="0">
                <a:hlinkClick r:id="rId4"/>
              </a:rPr>
              <a:t>“Безпечне харчування”</a:t>
            </a:r>
            <a:endParaRPr lang="uk-UA" b="1" dirty="0"/>
          </a:p>
          <a:p>
            <a:pPr algn="ctr"/>
            <a:r>
              <a:rPr lang="uk-UA" dirty="0" smtClean="0"/>
              <a:t>      </a:t>
            </a:r>
          </a:p>
          <a:p>
            <a:pPr algn="ctr"/>
            <a:r>
              <a:rPr lang="uk-UA" dirty="0" smtClean="0"/>
              <a:t>(Здоров'я, безпека, добробут</a:t>
            </a:r>
          </a:p>
          <a:p>
            <a:pPr algn="ctr"/>
            <a:r>
              <a:rPr lang="uk-UA" dirty="0" smtClean="0"/>
              <a:t> 5 клас)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5727812" y="2296326"/>
            <a:ext cx="280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Вчитель Матвієнко Є.А.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6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4680520" cy="3501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2656"/>
            <a:ext cx="4680520" cy="3501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752" y="4103352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   </a:t>
            </a:r>
            <a:endParaRPr lang="uk-UA" b="1" dirty="0"/>
          </a:p>
          <a:p>
            <a:pPr algn="ctr"/>
            <a:r>
              <a:rPr lang="ru-RU" b="1" u="sng" dirty="0">
                <a:solidFill>
                  <a:srgbClr val="00B0F0"/>
                </a:solidFill>
              </a:rPr>
              <a:t>“</a:t>
            </a:r>
            <a:r>
              <a:rPr lang="ru-RU" b="1" u="sng" dirty="0" err="1">
                <a:solidFill>
                  <a:srgbClr val="00B0F0"/>
                </a:solidFill>
              </a:rPr>
              <a:t>Розквіт</a:t>
            </a:r>
            <a:r>
              <a:rPr lang="ru-RU" b="1" u="sng" dirty="0">
                <a:solidFill>
                  <a:srgbClr val="00B0F0"/>
                </a:solidFill>
              </a:rPr>
              <a:t> </a:t>
            </a:r>
            <a:r>
              <a:rPr lang="ru-RU" b="1" u="sng" dirty="0" err="1" smtClean="0">
                <a:solidFill>
                  <a:srgbClr val="00B0F0"/>
                </a:solidFill>
              </a:rPr>
              <a:t>Галицько-Волинського</a:t>
            </a:r>
            <a:r>
              <a:rPr lang="ru-RU" b="1" u="sng" dirty="0" smtClean="0">
                <a:solidFill>
                  <a:srgbClr val="00B0F0"/>
                </a:solidFill>
              </a:rPr>
              <a:t> </a:t>
            </a:r>
            <a:r>
              <a:rPr lang="ru-RU" b="1" u="sng" dirty="0" err="1">
                <a:solidFill>
                  <a:srgbClr val="00B0F0"/>
                </a:solidFill>
              </a:rPr>
              <a:t>князівства</a:t>
            </a:r>
            <a:r>
              <a:rPr lang="ru-RU" b="1" u="sng" dirty="0">
                <a:solidFill>
                  <a:srgbClr val="00B0F0"/>
                </a:solidFill>
              </a:rPr>
              <a:t> за Данила </a:t>
            </a:r>
            <a:r>
              <a:rPr lang="ru-RU" b="1" u="sng" dirty="0" err="1">
                <a:solidFill>
                  <a:srgbClr val="00B0F0"/>
                </a:solidFill>
              </a:rPr>
              <a:t>Галицького</a:t>
            </a:r>
            <a:r>
              <a:rPr lang="ru-RU" b="1" u="sng" dirty="0">
                <a:solidFill>
                  <a:srgbClr val="00B0F0"/>
                </a:solidFill>
              </a:rPr>
              <a:t>”</a:t>
            </a:r>
          </a:p>
          <a:p>
            <a:pPr algn="ctr"/>
            <a:r>
              <a:rPr lang="uk-UA" dirty="0" smtClean="0"/>
              <a:t>      </a:t>
            </a:r>
          </a:p>
          <a:p>
            <a:pPr algn="ctr"/>
            <a:r>
              <a:rPr lang="uk-UA" dirty="0" smtClean="0"/>
              <a:t>(Історія України 7 клас)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3059832" y="5850128"/>
            <a:ext cx="280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Вчитель </a:t>
            </a:r>
            <a:r>
              <a:rPr lang="uk-UA" dirty="0" err="1" smtClean="0"/>
              <a:t>Бальшанек</a:t>
            </a:r>
            <a:r>
              <a:rPr lang="uk-UA" dirty="0" smtClean="0"/>
              <a:t> Л.Я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34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7" y="476672"/>
            <a:ext cx="4080134" cy="54543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168" y="476672"/>
            <a:ext cx="4765274" cy="3564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0168" y="4041321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   </a:t>
            </a:r>
            <a:endParaRPr lang="uk-UA" b="1" dirty="0"/>
          </a:p>
          <a:p>
            <a:pPr algn="ctr"/>
            <a:r>
              <a:rPr lang="ru-RU" b="1" dirty="0">
                <a:solidFill>
                  <a:srgbClr val="00B0F0"/>
                </a:solidFill>
              </a:rPr>
              <a:t>“</a:t>
            </a:r>
            <a:r>
              <a:rPr lang="ru-RU" b="1" dirty="0" err="1">
                <a:solidFill>
                  <a:srgbClr val="00B0F0"/>
                </a:solidFill>
              </a:rPr>
              <a:t>Письмове</a:t>
            </a:r>
            <a:r>
              <a:rPr lang="ru-RU" b="1" dirty="0">
                <a:solidFill>
                  <a:srgbClr val="00B0F0"/>
                </a:solidFill>
              </a:rPr>
              <a:t> </a:t>
            </a:r>
            <a:r>
              <a:rPr lang="ru-RU" b="1" dirty="0" err="1">
                <a:solidFill>
                  <a:srgbClr val="00B0F0"/>
                </a:solidFill>
              </a:rPr>
              <a:t>додавання</a:t>
            </a:r>
            <a:r>
              <a:rPr lang="ru-RU" b="1" dirty="0">
                <a:solidFill>
                  <a:srgbClr val="00B0F0"/>
                </a:solidFill>
              </a:rPr>
              <a:t> </a:t>
            </a:r>
            <a:r>
              <a:rPr lang="ru-RU" b="1" dirty="0" err="1">
                <a:solidFill>
                  <a:srgbClr val="00B0F0"/>
                </a:solidFill>
              </a:rPr>
              <a:t>трицифрових</a:t>
            </a:r>
            <a:r>
              <a:rPr lang="ru-RU" b="1" dirty="0">
                <a:solidFill>
                  <a:srgbClr val="00B0F0"/>
                </a:solidFill>
              </a:rPr>
              <a:t> чисел з переходом через </a:t>
            </a:r>
            <a:r>
              <a:rPr lang="ru-RU" b="1" dirty="0" err="1">
                <a:solidFill>
                  <a:srgbClr val="00B0F0"/>
                </a:solidFill>
              </a:rPr>
              <a:t>розряд</a:t>
            </a:r>
            <a:r>
              <a:rPr lang="ru-RU" b="1" dirty="0">
                <a:solidFill>
                  <a:srgbClr val="00B0F0"/>
                </a:solidFill>
              </a:rPr>
              <a:t>”</a:t>
            </a:r>
          </a:p>
          <a:p>
            <a:pPr algn="ctr"/>
            <a:endParaRPr lang="uk-UA" dirty="0" smtClean="0"/>
          </a:p>
          <a:p>
            <a:pPr algn="ctr"/>
            <a:r>
              <a:rPr lang="uk-UA" dirty="0" smtClean="0"/>
              <a:t>(Математика </a:t>
            </a:r>
            <a:r>
              <a:rPr lang="uk-UA" dirty="0"/>
              <a:t>3</a:t>
            </a:r>
            <a:r>
              <a:rPr lang="uk-UA" dirty="0" smtClean="0"/>
              <a:t> клас)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33122" y="5795647"/>
            <a:ext cx="280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Вчитель Долечек Д.С.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10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5571</TotalTime>
  <Words>244</Words>
  <Application>Microsoft Office PowerPoint</Application>
  <PresentationFormat>Екран (4:3)</PresentationFormat>
  <Paragraphs>56</Paragraphs>
  <Slides>29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8" baseType="lpstr">
      <vt:lpstr>Calibri</vt:lpstr>
      <vt:lpstr>Georgia</vt:lpstr>
      <vt:lpstr>Merriweather Sans</vt:lpstr>
      <vt:lpstr>Open Sans</vt:lpstr>
      <vt:lpstr>Segoe UI Historic</vt:lpstr>
      <vt:lpstr>Times New Roman</vt:lpstr>
      <vt:lpstr>Wingdings</vt:lpstr>
      <vt:lpstr>Wingdings 2</vt:lpstr>
      <vt:lpstr>Официальная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volti</cp:lastModifiedBy>
  <cp:revision>153</cp:revision>
  <dcterms:created xsi:type="dcterms:W3CDTF">2020-08-09T14:29:02Z</dcterms:created>
  <dcterms:modified xsi:type="dcterms:W3CDTF">2023-11-02T13:01:27Z</dcterms:modified>
</cp:coreProperties>
</file>